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0" name="Shape 50"/>
        <p:cNvGrpSpPr/>
        <p:nvPr/>
      </p:nvGrpSpPr>
      <p:grpSpPr>
        <a:xfrm>
          <a:off x="0" y="0"/>
          <a:ext cx="0" cy="0"/>
          <a:chOff x="0" y="0"/>
          <a:chExt cx="0" cy="0"/>
        </a:xfrm>
      </p:grpSpPr>
      <p:sp>
        <p:nvSpPr>
          <p:cNvPr id="51" name="Shape 51"/>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52" name="Shape 52"/>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6" name="Shape 56"/>
        <p:cNvGrpSpPr/>
        <p:nvPr/>
      </p:nvGrpSpPr>
      <p:grpSpPr>
        <a:xfrm>
          <a:off x="0" y="0"/>
          <a:ext cx="0" cy="0"/>
          <a:chOff x="0" y="0"/>
          <a:chExt cx="0" cy="0"/>
        </a:xfrm>
      </p:grpSpPr>
      <p:sp>
        <p:nvSpPr>
          <p:cNvPr id="57" name="Shape 5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8" name="Shape 58"/>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3" name="Shape 63"/>
        <p:cNvGrpSpPr/>
        <p:nvPr/>
      </p:nvGrpSpPr>
      <p:grpSpPr>
        <a:xfrm>
          <a:off x="0" y="0"/>
          <a:ext cx="0" cy="0"/>
          <a:chOff x="0" y="0"/>
          <a:chExt cx="0" cy="0"/>
        </a:xfrm>
      </p:grpSpPr>
      <p:sp>
        <p:nvSpPr>
          <p:cNvPr id="64" name="Shape 6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5" name="Shape 65"/>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0" name="Shape 70"/>
        <p:cNvGrpSpPr/>
        <p:nvPr/>
      </p:nvGrpSpPr>
      <p:grpSpPr>
        <a:xfrm>
          <a:off x="0" y="0"/>
          <a:ext cx="0" cy="0"/>
          <a:chOff x="0" y="0"/>
          <a:chExt cx="0" cy="0"/>
        </a:xfrm>
      </p:grpSpPr>
      <p:sp>
        <p:nvSpPr>
          <p:cNvPr id="71" name="Shape 7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2" name="Shape 72"/>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7" name="Shape 77"/>
        <p:cNvGrpSpPr/>
        <p:nvPr/>
      </p:nvGrpSpPr>
      <p:grpSpPr>
        <a:xfrm>
          <a:off x="0" y="0"/>
          <a:ext cx="0" cy="0"/>
          <a:chOff x="0" y="0"/>
          <a:chExt cx="0" cy="0"/>
        </a:xfrm>
      </p:grpSpPr>
      <p:sp>
        <p:nvSpPr>
          <p:cNvPr id="78" name="Shape 7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9" name="Shape 79"/>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599" cy="2052599"/>
          </a:xfrm>
          <a:prstGeom prst="rect">
            <a:avLst/>
          </a:prstGeom>
        </p:spPr>
        <p:txBody>
          <a:bodyPr anchorCtr="0" anchor="b" bIns="91425" lIns="91425" rIns="91425" tIns="91425"/>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p:txBody>
      </p:sp>
      <p:sp>
        <p:nvSpPr>
          <p:cNvPr id="11" name="Shape 11"/>
          <p:cNvSpPr txBox="1"/>
          <p:nvPr>
            <p:ph idx="1" type="subTitle"/>
          </p:nvPr>
        </p:nvSpPr>
        <p:spPr>
          <a:xfrm>
            <a:off x="311700" y="2834125"/>
            <a:ext cx="8520599" cy="7926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p:txBody>
      </p:sp>
      <p:sp>
        <p:nvSpPr>
          <p:cNvPr id="12" name="Shape 12"/>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599" cy="1963500"/>
          </a:xfrm>
          <a:prstGeom prst="rect">
            <a:avLst/>
          </a:prstGeom>
        </p:spPr>
        <p:txBody>
          <a:bodyPr anchorCtr="0" anchor="b" bIns="91425" lIns="91425" rIns="91425" tIns="91425"/>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p:txBody>
      </p:sp>
      <p:sp>
        <p:nvSpPr>
          <p:cNvPr id="46" name="Shape 46"/>
          <p:cNvSpPr txBox="1"/>
          <p:nvPr>
            <p:ph idx="1" type="body"/>
          </p:nvPr>
        </p:nvSpPr>
        <p:spPr>
          <a:xfrm>
            <a:off x="311700" y="3152225"/>
            <a:ext cx="8520599" cy="13008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47" name="Shape 47"/>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599" cy="841800"/>
          </a:xfrm>
          <a:prstGeom prst="rect">
            <a:avLst/>
          </a:prstGeom>
        </p:spPr>
        <p:txBody>
          <a:bodyPr anchorCtr="0" anchor="ctr" bIns="91425" lIns="91425" rIns="91425" tIns="91425"/>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p:txBody>
      </p:sp>
      <p:sp>
        <p:nvSpPr>
          <p:cNvPr id="15" name="Shape 15"/>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599" cy="572699"/>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8" name="Shape 18"/>
          <p:cNvSpPr txBox="1"/>
          <p:nvPr>
            <p:ph idx="1" type="body"/>
          </p:nvPr>
        </p:nvSpPr>
        <p:spPr>
          <a:xfrm>
            <a:off x="311700" y="1152475"/>
            <a:ext cx="8520599" cy="3416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9" name="Shape 19"/>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599" cy="572699"/>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2" name="Shape 22"/>
          <p:cNvSpPr txBox="1"/>
          <p:nvPr>
            <p:ph idx="1" type="body"/>
          </p:nvPr>
        </p:nvSpPr>
        <p:spPr>
          <a:xfrm>
            <a:off x="311700" y="1152475"/>
            <a:ext cx="3999899"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3" name="Shape 23"/>
          <p:cNvSpPr txBox="1"/>
          <p:nvPr>
            <p:ph idx="2" type="body"/>
          </p:nvPr>
        </p:nvSpPr>
        <p:spPr>
          <a:xfrm>
            <a:off x="4832400" y="1152475"/>
            <a:ext cx="3999899"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4" name="Shape 24"/>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599" cy="572699"/>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7" name="Shape 27"/>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7999" cy="755699"/>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30" name="Shape 30"/>
          <p:cNvSpPr txBox="1"/>
          <p:nvPr>
            <p:ph idx="1" type="body"/>
          </p:nvPr>
        </p:nvSpPr>
        <p:spPr>
          <a:xfrm>
            <a:off x="311700" y="1389600"/>
            <a:ext cx="2807999" cy="31794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1" name="Shape 31"/>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rIns="91425" tIns="91425"/>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p:txBody>
      </p:sp>
      <p:sp>
        <p:nvSpPr>
          <p:cNvPr id="34" name="Shape 34"/>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5" name="Shape 35"/>
        <p:cNvGrpSpPr/>
        <p:nvPr/>
      </p:nvGrpSpPr>
      <p:grpSpPr>
        <a:xfrm>
          <a:off x="0" y="0"/>
          <a:ext cx="0" cy="0"/>
          <a:chOff x="0" y="0"/>
          <a:chExt cx="0" cy="0"/>
        </a:xfrm>
      </p:grpSpPr>
      <p:sp>
        <p:nvSpPr>
          <p:cNvPr id="36" name="Shape 36"/>
          <p:cNvSpPr/>
          <p:nvPr/>
        </p:nvSpPr>
        <p:spPr>
          <a:xfrm>
            <a:off x="4572000" y="-125"/>
            <a:ext cx="4572000" cy="5143499"/>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37" name="Shape 37"/>
          <p:cNvSpPr txBox="1"/>
          <p:nvPr>
            <p:ph type="title"/>
          </p:nvPr>
        </p:nvSpPr>
        <p:spPr>
          <a:xfrm>
            <a:off x="265500" y="1233175"/>
            <a:ext cx="4045199" cy="1482300"/>
          </a:xfrm>
          <a:prstGeom prst="rect">
            <a:avLst/>
          </a:prstGeom>
        </p:spPr>
        <p:txBody>
          <a:bodyPr anchorCtr="0" anchor="b" bIns="91425" lIns="91425" rIns="91425" tIns="91425"/>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p:txBody>
      </p:sp>
      <p:sp>
        <p:nvSpPr>
          <p:cNvPr id="38" name="Shape 38"/>
          <p:cNvSpPr txBox="1"/>
          <p:nvPr>
            <p:ph idx="1" type="subTitle"/>
          </p:nvPr>
        </p:nvSpPr>
        <p:spPr>
          <a:xfrm>
            <a:off x="265500" y="2803075"/>
            <a:ext cx="4045199" cy="12351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p:txBody>
      </p:sp>
      <p:sp>
        <p:nvSpPr>
          <p:cNvPr id="39" name="Shape 39"/>
          <p:cNvSpPr txBox="1"/>
          <p:nvPr>
            <p:ph idx="2" type="body"/>
          </p:nvPr>
        </p:nvSpPr>
        <p:spPr>
          <a:xfrm>
            <a:off x="4939500" y="724075"/>
            <a:ext cx="3837000" cy="3695099"/>
          </a:xfrm>
          <a:prstGeom prst="rect">
            <a:avLst/>
          </a:prstGeom>
        </p:spPr>
        <p:txBody>
          <a:bodyPr anchorCtr="0" anchor="ctr"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40" name="Shape 40"/>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rIns="91425" tIns="91425"/>
          <a:lstStyle>
            <a:lvl1pPr lvl="0">
              <a:lnSpc>
                <a:spcPct val="100000"/>
              </a:lnSpc>
              <a:spcBef>
                <a:spcPts val="0"/>
              </a:spcBef>
              <a:spcAft>
                <a:spcPts val="0"/>
              </a:spcAft>
              <a:buNone/>
              <a:defRPr/>
            </a:lvl1pPr>
          </a:lstStyle>
          <a:p/>
        </p:txBody>
      </p:sp>
      <p:sp>
        <p:nvSpPr>
          <p:cNvPr id="43" name="Shape 43"/>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599" cy="572699"/>
          </a:xfrm>
          <a:prstGeom prst="rect">
            <a:avLst/>
          </a:prstGeom>
          <a:noFill/>
          <a:ln>
            <a:noFill/>
          </a:ln>
        </p:spPr>
        <p:txBody>
          <a:bodyPr anchorCtr="0" anchor="t" bIns="91425" lIns="91425" rIns="91425" tIns="91425"/>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p:txBody>
      </p:sp>
      <p:sp>
        <p:nvSpPr>
          <p:cNvPr id="7" name="Shape 7"/>
          <p:cNvSpPr txBox="1"/>
          <p:nvPr>
            <p:ph idx="1" type="body"/>
          </p:nvPr>
        </p:nvSpPr>
        <p:spPr>
          <a:xfrm>
            <a:off x="311700" y="1152475"/>
            <a:ext cx="8520599" cy="34164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dk2"/>
              </a:buClr>
              <a:buSzPct val="100000"/>
              <a:defRPr sz="1800">
                <a:solidFill>
                  <a:schemeClr val="dk2"/>
                </a:solidFill>
              </a:defRPr>
            </a:lvl1pPr>
            <a:lvl2pPr lvl="1">
              <a:lnSpc>
                <a:spcPct val="115000"/>
              </a:lnSpc>
              <a:spcBef>
                <a:spcPts val="0"/>
              </a:spcBef>
              <a:spcAft>
                <a:spcPts val="1600"/>
              </a:spcAft>
              <a:buClr>
                <a:schemeClr val="dk2"/>
              </a:buClr>
              <a:defRPr>
                <a:solidFill>
                  <a:schemeClr val="dk2"/>
                </a:solidFill>
              </a:defRPr>
            </a:lvl2pPr>
            <a:lvl3pPr lvl="2">
              <a:lnSpc>
                <a:spcPct val="115000"/>
              </a:lnSpc>
              <a:spcBef>
                <a:spcPts val="0"/>
              </a:spcBef>
              <a:spcAft>
                <a:spcPts val="1600"/>
              </a:spcAft>
              <a:buClr>
                <a:schemeClr val="dk2"/>
              </a:buClr>
              <a:defRPr>
                <a:solidFill>
                  <a:schemeClr val="dk2"/>
                </a:solidFill>
              </a:defRPr>
            </a:lvl3pPr>
            <a:lvl4pPr lvl="3">
              <a:lnSpc>
                <a:spcPct val="115000"/>
              </a:lnSpc>
              <a:spcBef>
                <a:spcPts val="0"/>
              </a:spcBef>
              <a:spcAft>
                <a:spcPts val="1600"/>
              </a:spcAft>
              <a:buClr>
                <a:schemeClr val="dk2"/>
              </a:buClr>
              <a:defRPr>
                <a:solidFill>
                  <a:schemeClr val="dk2"/>
                </a:solidFill>
              </a:defRPr>
            </a:lvl4pPr>
            <a:lvl5pPr lvl="4">
              <a:lnSpc>
                <a:spcPct val="115000"/>
              </a:lnSpc>
              <a:spcBef>
                <a:spcPts val="0"/>
              </a:spcBef>
              <a:spcAft>
                <a:spcPts val="1600"/>
              </a:spcAft>
              <a:buClr>
                <a:schemeClr val="dk2"/>
              </a:buClr>
              <a:defRPr>
                <a:solidFill>
                  <a:schemeClr val="dk2"/>
                </a:solidFill>
              </a:defRPr>
            </a:lvl5pPr>
            <a:lvl6pPr lvl="5">
              <a:lnSpc>
                <a:spcPct val="115000"/>
              </a:lnSpc>
              <a:spcBef>
                <a:spcPts val="0"/>
              </a:spcBef>
              <a:spcAft>
                <a:spcPts val="1600"/>
              </a:spcAft>
              <a:buClr>
                <a:schemeClr val="dk2"/>
              </a:buClr>
              <a:defRPr>
                <a:solidFill>
                  <a:schemeClr val="dk2"/>
                </a:solidFill>
              </a:defRPr>
            </a:lvl6pPr>
            <a:lvl7pPr lvl="6">
              <a:lnSpc>
                <a:spcPct val="115000"/>
              </a:lnSpc>
              <a:spcBef>
                <a:spcPts val="0"/>
              </a:spcBef>
              <a:spcAft>
                <a:spcPts val="1600"/>
              </a:spcAft>
              <a:buClr>
                <a:schemeClr val="dk2"/>
              </a:buClr>
              <a:defRPr>
                <a:solidFill>
                  <a:schemeClr val="dk2"/>
                </a:solidFill>
              </a:defRPr>
            </a:lvl7pPr>
            <a:lvl8pPr lvl="7">
              <a:lnSpc>
                <a:spcPct val="115000"/>
              </a:lnSpc>
              <a:spcBef>
                <a:spcPts val="0"/>
              </a:spcBef>
              <a:spcAft>
                <a:spcPts val="1600"/>
              </a:spcAft>
              <a:buClr>
                <a:schemeClr val="dk2"/>
              </a:buClr>
              <a:defRPr>
                <a:solidFill>
                  <a:schemeClr val="dk2"/>
                </a:solidFill>
              </a:defRPr>
            </a:lvl8pPr>
            <a:lvl9pPr lvl="8">
              <a:lnSpc>
                <a:spcPct val="115000"/>
              </a:lnSpc>
              <a:spcBef>
                <a:spcPts val="0"/>
              </a:spcBef>
              <a:spcAft>
                <a:spcPts val="1600"/>
              </a:spcAft>
              <a:buClr>
                <a:schemeClr val="dk2"/>
              </a:buClr>
              <a:defRPr>
                <a:solidFill>
                  <a:schemeClr val="dk2"/>
                </a:solidFill>
              </a:defRPr>
            </a:lvl9pPr>
          </a:lstStyle>
          <a:p/>
        </p:txBody>
      </p:sp>
      <p:sp>
        <p:nvSpPr>
          <p:cNvPr id="8" name="Shape 8"/>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dk2"/>
                </a:solidFil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0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0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0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0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3" name="Shape 53"/>
        <p:cNvGrpSpPr/>
        <p:nvPr/>
      </p:nvGrpSpPr>
      <p:grpSpPr>
        <a:xfrm>
          <a:off x="0" y="0"/>
          <a:ext cx="0" cy="0"/>
          <a:chOff x="0" y="0"/>
          <a:chExt cx="0" cy="0"/>
        </a:xfrm>
      </p:grpSpPr>
      <p:sp>
        <p:nvSpPr>
          <p:cNvPr id="54" name="Shape 54"/>
          <p:cNvSpPr txBox="1"/>
          <p:nvPr>
            <p:ph type="ctrTitle"/>
          </p:nvPr>
        </p:nvSpPr>
        <p:spPr>
          <a:xfrm>
            <a:off x="258250" y="492775"/>
            <a:ext cx="8168100" cy="1014899"/>
          </a:xfrm>
          <a:prstGeom prst="rect">
            <a:avLst/>
          </a:prstGeom>
        </p:spPr>
        <p:txBody>
          <a:bodyPr anchorCtr="0" anchor="b" bIns="91425" lIns="91425" rIns="91425" tIns="91425">
            <a:noAutofit/>
          </a:bodyPr>
          <a:lstStyle/>
          <a:p>
            <a:pPr lvl="0">
              <a:spcBef>
                <a:spcPts val="0"/>
              </a:spcBef>
              <a:buNone/>
            </a:pPr>
            <a:r>
              <a:rPr lang="en" sz="3000"/>
              <a:t>How does the brain store memory?</a:t>
            </a:r>
          </a:p>
        </p:txBody>
      </p:sp>
      <p:sp>
        <p:nvSpPr>
          <p:cNvPr id="55" name="Shape 55"/>
          <p:cNvSpPr txBox="1"/>
          <p:nvPr>
            <p:ph idx="1" type="subTitle"/>
          </p:nvPr>
        </p:nvSpPr>
        <p:spPr>
          <a:xfrm>
            <a:off x="204775" y="1796425"/>
            <a:ext cx="8520599" cy="792600"/>
          </a:xfrm>
          <a:prstGeom prst="rect">
            <a:avLst/>
          </a:prstGeom>
        </p:spPr>
        <p:txBody>
          <a:bodyPr anchorCtr="0" anchor="t" bIns="91425" lIns="91425" rIns="91425" tIns="91425">
            <a:noAutofit/>
          </a:bodyPr>
          <a:lstStyle/>
          <a:p>
            <a:pPr indent="457200" lvl="0" algn="l">
              <a:spcBef>
                <a:spcPts val="0"/>
              </a:spcBef>
              <a:buNone/>
            </a:pPr>
            <a:r>
              <a:rPr lang="en" sz="2400"/>
              <a:t>The stress in your body triggers hormonal changes that arouse brain areas and can produce memories. We are more likely to remember vivid events that form flashbulb memories of general knowledge, facts, and experiences are processed by the hippocampus. Implicit memories of skill and conditioned responses are processed by other parts of the brain, including the cerebellum.</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9" name="Shape 59"/>
        <p:cNvGrpSpPr/>
        <p:nvPr/>
      </p:nvGrpSpPr>
      <p:grpSpPr>
        <a:xfrm>
          <a:off x="0" y="0"/>
          <a:ext cx="0" cy="0"/>
          <a:chOff x="0" y="0"/>
          <a:chExt cx="0" cy="0"/>
        </a:xfrm>
      </p:grpSpPr>
      <p:sp>
        <p:nvSpPr>
          <p:cNvPr id="60" name="Shape 60"/>
          <p:cNvSpPr txBox="1"/>
          <p:nvPr>
            <p:ph type="title"/>
          </p:nvPr>
        </p:nvSpPr>
        <p:spPr>
          <a:xfrm>
            <a:off x="311700" y="445025"/>
            <a:ext cx="8520599" cy="572699"/>
          </a:xfrm>
          <a:prstGeom prst="rect">
            <a:avLst/>
          </a:prstGeom>
        </p:spPr>
        <p:txBody>
          <a:bodyPr anchorCtr="0" anchor="t" bIns="91425" lIns="91425" rIns="91425" tIns="91425">
            <a:noAutofit/>
          </a:bodyPr>
          <a:lstStyle/>
          <a:p>
            <a:pPr lvl="0">
              <a:spcBef>
                <a:spcPts val="0"/>
              </a:spcBef>
              <a:buNone/>
            </a:pPr>
            <a:r>
              <a:rPr lang="en">
                <a:solidFill>
                  <a:srgbClr val="4A86E8"/>
                </a:solidFill>
              </a:rPr>
              <a:t>Synaptic Changes:</a:t>
            </a:r>
          </a:p>
        </p:txBody>
      </p:sp>
      <p:sp>
        <p:nvSpPr>
          <p:cNvPr id="61" name="Shape 61"/>
          <p:cNvSpPr txBox="1"/>
          <p:nvPr>
            <p:ph idx="1" type="body"/>
          </p:nvPr>
        </p:nvSpPr>
        <p:spPr>
          <a:xfrm>
            <a:off x="311700" y="1184550"/>
            <a:ext cx="8520599" cy="3416400"/>
          </a:xfrm>
          <a:prstGeom prst="rect">
            <a:avLst/>
          </a:prstGeom>
        </p:spPr>
        <p:txBody>
          <a:bodyPr anchorCtr="0" anchor="t" bIns="91425" lIns="91425" rIns="91425" tIns="91425">
            <a:noAutofit/>
          </a:bodyPr>
          <a:lstStyle/>
          <a:p>
            <a:pPr indent="-317500" lvl="0" marL="457200" rtl="0">
              <a:spcBef>
                <a:spcPts val="0"/>
              </a:spcBef>
              <a:buSzPct val="100000"/>
              <a:buChar char="●"/>
            </a:pPr>
            <a:r>
              <a:rPr lang="en" sz="1400"/>
              <a:t>Nerve cells must communicate through synapses</a:t>
            </a:r>
          </a:p>
          <a:p>
            <a:pPr indent="-317500" lvl="0" marL="457200" rtl="0">
              <a:spcBef>
                <a:spcPts val="0"/>
              </a:spcBef>
              <a:buSzPct val="100000"/>
              <a:buChar char="●"/>
            </a:pPr>
            <a:r>
              <a:rPr lang="en" sz="1400"/>
              <a:t>Neurons communicate with each other through their neurotransmitter messengers </a:t>
            </a:r>
          </a:p>
          <a:p>
            <a:pPr indent="-317500" lvl="0" marL="457200" rtl="0">
              <a:spcBef>
                <a:spcPts val="0"/>
              </a:spcBef>
              <a:buSzPct val="100000"/>
              <a:buChar char="●"/>
            </a:pPr>
            <a:r>
              <a:rPr lang="en" sz="1400"/>
              <a:t>When learning occurs more of the neurotransmitters release serotonin at certain synapses</a:t>
            </a:r>
          </a:p>
          <a:p>
            <a:pPr indent="-317500" lvl="0" marL="457200" rtl="0">
              <a:spcBef>
                <a:spcPts val="0"/>
              </a:spcBef>
              <a:buSzPct val="100000"/>
              <a:buChar char="●"/>
            </a:pPr>
            <a:r>
              <a:rPr lang="en" sz="1400"/>
              <a:t>After learned the sending now needs less prompting to release its neurotransmitter this leads to long-term potentiation</a:t>
            </a:r>
          </a:p>
          <a:p>
            <a:pPr indent="-317500" lvl="0" marL="457200" rtl="0">
              <a:spcBef>
                <a:spcPts val="0"/>
              </a:spcBef>
              <a:buSzPct val="100000"/>
              <a:buChar char="●"/>
            </a:pPr>
            <a:r>
              <a:rPr b="1" lang="en" sz="1400"/>
              <a:t>Long-term potentiation- </a:t>
            </a:r>
            <a:r>
              <a:rPr lang="en" sz="1400"/>
              <a:t>an increase in a synapse’s firing potential after brief, rapid stimulation. </a:t>
            </a:r>
          </a:p>
          <a:p>
            <a:pPr indent="-317500" lvl="0" marL="457200" rtl="0">
              <a:spcBef>
                <a:spcPts val="0"/>
              </a:spcBef>
              <a:buSzPct val="100000"/>
              <a:buChar char="●"/>
            </a:pPr>
            <a:r>
              <a:rPr lang="en" sz="1400"/>
              <a:t>Some memory-biology explorers are developing drugs that boost glutamate, which is a neurotransmitter that enhances synaptic communication (could help with Alzheimer’s)</a:t>
            </a:r>
          </a:p>
          <a:p>
            <a:pPr lvl="0" rtl="0">
              <a:spcBef>
                <a:spcPts val="0"/>
              </a:spcBef>
              <a:buNone/>
            </a:pPr>
            <a:r>
              <a:t/>
            </a:r>
            <a:endParaRPr/>
          </a:p>
        </p:txBody>
      </p:sp>
      <p:pic>
        <p:nvPicPr>
          <p:cNvPr id="62" name="Shape 62"/>
          <p:cNvPicPr preferRelativeResize="0"/>
          <p:nvPr/>
        </p:nvPicPr>
        <p:blipFill>
          <a:blip r:embed="rId3">
            <a:alphaModFix/>
          </a:blip>
          <a:stretch>
            <a:fillRect/>
          </a:stretch>
        </p:blipFill>
        <p:spPr>
          <a:xfrm>
            <a:off x="4619500" y="3282900"/>
            <a:ext cx="2021049" cy="1775099"/>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6" name="Shape 66"/>
        <p:cNvGrpSpPr/>
        <p:nvPr/>
      </p:nvGrpSpPr>
      <p:grpSpPr>
        <a:xfrm>
          <a:off x="0" y="0"/>
          <a:ext cx="0" cy="0"/>
          <a:chOff x="0" y="0"/>
          <a:chExt cx="0" cy="0"/>
        </a:xfrm>
      </p:grpSpPr>
      <p:sp>
        <p:nvSpPr>
          <p:cNvPr id="67" name="Shape 67"/>
          <p:cNvSpPr txBox="1"/>
          <p:nvPr>
            <p:ph type="title"/>
          </p:nvPr>
        </p:nvSpPr>
        <p:spPr>
          <a:xfrm>
            <a:off x="311700" y="445025"/>
            <a:ext cx="8520599" cy="572699"/>
          </a:xfrm>
          <a:prstGeom prst="rect">
            <a:avLst/>
          </a:prstGeom>
        </p:spPr>
        <p:txBody>
          <a:bodyPr anchorCtr="0" anchor="t" bIns="91425" lIns="91425" rIns="91425" tIns="91425">
            <a:noAutofit/>
          </a:bodyPr>
          <a:lstStyle/>
          <a:p>
            <a:pPr lvl="0">
              <a:spcBef>
                <a:spcPts val="0"/>
              </a:spcBef>
              <a:buNone/>
            </a:pPr>
            <a:r>
              <a:rPr lang="en"/>
              <a:t>Stress Hormones and Memory</a:t>
            </a:r>
          </a:p>
        </p:txBody>
      </p:sp>
      <p:sp>
        <p:nvSpPr>
          <p:cNvPr id="68" name="Shape 68"/>
          <p:cNvSpPr txBox="1"/>
          <p:nvPr>
            <p:ph idx="1" type="body"/>
          </p:nvPr>
        </p:nvSpPr>
        <p:spPr>
          <a:xfrm>
            <a:off x="311700" y="1152475"/>
            <a:ext cx="8520599" cy="3416400"/>
          </a:xfrm>
          <a:prstGeom prst="rect">
            <a:avLst/>
          </a:prstGeom>
        </p:spPr>
        <p:txBody>
          <a:bodyPr anchorCtr="0" anchor="t" bIns="91425" lIns="91425" rIns="91425" tIns="91425">
            <a:noAutofit/>
          </a:bodyPr>
          <a:lstStyle/>
          <a:p>
            <a:pPr indent="-228600" lvl="0" marL="457200" rtl="0">
              <a:spcBef>
                <a:spcPts val="0"/>
              </a:spcBef>
              <a:buChar char="●"/>
            </a:pPr>
            <a:r>
              <a:rPr lang="en"/>
              <a:t>When we are excited or stressed, emotion-triggered stress hormones make more glucose energy available to fuel brain activity, signaling the brain that something important has happened. </a:t>
            </a:r>
          </a:p>
          <a:p>
            <a:pPr indent="-228600" lvl="0" marL="457200" rtl="0">
              <a:spcBef>
                <a:spcPts val="0"/>
              </a:spcBef>
            </a:pPr>
            <a:r>
              <a:rPr b="1" lang="en" u="sng"/>
              <a:t>Flashbulb memories</a:t>
            </a:r>
            <a:r>
              <a:rPr lang="en"/>
              <a:t>: a clear memory of an emotionally significant moment or event</a:t>
            </a:r>
          </a:p>
          <a:p>
            <a:pPr lvl="0" rtl="0">
              <a:spcBef>
                <a:spcPts val="0"/>
              </a:spcBef>
              <a:buNone/>
            </a:pPr>
            <a:r>
              <a:rPr lang="en"/>
              <a:t>In 2007, the disastrous California wildfires caused a lot of stress on the people who experienced them, which then allowed that event to be an important part of their memories. </a:t>
            </a:r>
          </a:p>
          <a:p>
            <a:pPr lvl="0">
              <a:spcBef>
                <a:spcPts val="0"/>
              </a:spcBef>
              <a:buNone/>
            </a:pPr>
            <a:r>
              <a:t/>
            </a:r>
            <a:endParaRPr/>
          </a:p>
        </p:txBody>
      </p:sp>
      <p:pic>
        <p:nvPicPr>
          <p:cNvPr id="69" name="Shape 69"/>
          <p:cNvPicPr preferRelativeResize="0"/>
          <p:nvPr/>
        </p:nvPicPr>
        <p:blipFill>
          <a:blip r:embed="rId3">
            <a:alphaModFix/>
          </a:blip>
          <a:stretch>
            <a:fillRect/>
          </a:stretch>
        </p:blipFill>
        <p:spPr>
          <a:xfrm>
            <a:off x="6309075" y="3589375"/>
            <a:ext cx="2356799" cy="1554124"/>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3" name="Shape 73"/>
        <p:cNvGrpSpPr/>
        <p:nvPr/>
      </p:nvGrpSpPr>
      <p:grpSpPr>
        <a:xfrm>
          <a:off x="0" y="0"/>
          <a:ext cx="0" cy="0"/>
          <a:chOff x="0" y="0"/>
          <a:chExt cx="0" cy="0"/>
        </a:xfrm>
      </p:grpSpPr>
      <p:sp>
        <p:nvSpPr>
          <p:cNvPr id="74" name="Shape 74"/>
          <p:cNvSpPr txBox="1"/>
          <p:nvPr>
            <p:ph type="title"/>
          </p:nvPr>
        </p:nvSpPr>
        <p:spPr>
          <a:xfrm>
            <a:off x="311700" y="445025"/>
            <a:ext cx="8520599" cy="572699"/>
          </a:xfrm>
          <a:prstGeom prst="rect">
            <a:avLst/>
          </a:prstGeom>
        </p:spPr>
        <p:txBody>
          <a:bodyPr anchorCtr="0" anchor="t" bIns="91425" lIns="91425" rIns="91425" tIns="91425">
            <a:noAutofit/>
          </a:bodyPr>
          <a:lstStyle/>
          <a:p>
            <a:pPr lvl="0">
              <a:spcBef>
                <a:spcPts val="0"/>
              </a:spcBef>
              <a:buNone/>
            </a:pPr>
            <a:r>
              <a:rPr lang="en"/>
              <a:t>Storing Implicit Memories</a:t>
            </a:r>
          </a:p>
        </p:txBody>
      </p:sp>
      <p:sp>
        <p:nvSpPr>
          <p:cNvPr id="75" name="Shape 75"/>
          <p:cNvSpPr txBox="1"/>
          <p:nvPr>
            <p:ph idx="1" type="body"/>
          </p:nvPr>
        </p:nvSpPr>
        <p:spPr>
          <a:xfrm>
            <a:off x="311700" y="1152475"/>
            <a:ext cx="8520599" cy="3990899"/>
          </a:xfrm>
          <a:prstGeom prst="rect">
            <a:avLst/>
          </a:prstGeom>
        </p:spPr>
        <p:txBody>
          <a:bodyPr anchorCtr="0" anchor="t" bIns="91425" lIns="91425" rIns="91425" tIns="91425">
            <a:noAutofit/>
          </a:bodyPr>
          <a:lstStyle/>
          <a:p>
            <a:pPr indent="-317500" lvl="0" marL="457200" rtl="0">
              <a:lnSpc>
                <a:spcPct val="115000"/>
              </a:lnSpc>
              <a:spcBef>
                <a:spcPts val="0"/>
              </a:spcBef>
              <a:buSzPct val="100000"/>
              <a:buChar char="❏"/>
            </a:pPr>
            <a:r>
              <a:rPr lang="en" sz="1400"/>
              <a:t>Implicit Memory: Retention independent of conscious recollection(A.K.A. nondeclarative or procedural memory)</a:t>
            </a:r>
          </a:p>
          <a:p>
            <a:pPr indent="-317500" lvl="0" marL="457200" rtl="0">
              <a:lnSpc>
                <a:spcPct val="115000"/>
              </a:lnSpc>
              <a:spcBef>
                <a:spcPts val="0"/>
              </a:spcBef>
              <a:buSzPct val="100000"/>
              <a:buChar char="❏"/>
            </a:pPr>
            <a:r>
              <a:rPr lang="en" sz="1400"/>
              <a:t>Cerebellum the brain region extending out from the rest of the brainstem.</a:t>
            </a:r>
          </a:p>
          <a:p>
            <a:pPr indent="-317500" lvl="0" marL="457200" rtl="0">
              <a:lnSpc>
                <a:spcPct val="115000"/>
              </a:lnSpc>
              <a:spcBef>
                <a:spcPts val="0"/>
              </a:spcBef>
              <a:buSzPct val="100000"/>
              <a:buChar char="❏"/>
            </a:pPr>
            <a:r>
              <a:rPr lang="en" sz="1400"/>
              <a:t>The cerebellum plays a key role in forming and storing the implicit memories created by classical conditioning. Implicit memories count on the cerebellum.</a:t>
            </a:r>
          </a:p>
          <a:p>
            <a:pPr indent="-317500" lvl="0" marL="457200" rtl="0">
              <a:lnSpc>
                <a:spcPct val="115000"/>
              </a:lnSpc>
              <a:spcBef>
                <a:spcPts val="0"/>
              </a:spcBef>
              <a:buSzPct val="100000"/>
              <a:buChar char="❏"/>
            </a:pPr>
            <a:r>
              <a:rPr lang="en" sz="1400"/>
              <a:t>Recalls the memories of motor and cognitive skills, as in riding a bike or blinking.</a:t>
            </a:r>
          </a:p>
          <a:p>
            <a:pPr indent="-317500" lvl="0" marL="457200" rtl="0">
              <a:lnSpc>
                <a:spcPct val="115000"/>
              </a:lnSpc>
              <a:spcBef>
                <a:spcPts val="0"/>
              </a:spcBef>
              <a:buSzPct val="100000"/>
              <a:buChar char="❏"/>
            </a:pPr>
            <a:r>
              <a:rPr lang="en" sz="1400"/>
              <a:t>Also recalls all the classical conditioning from time before but without any recollection of how it was conditioned or when.</a:t>
            </a:r>
          </a:p>
          <a:p>
            <a:pPr indent="-317500" lvl="0" marL="457200">
              <a:lnSpc>
                <a:spcPct val="115000"/>
              </a:lnSpc>
              <a:spcBef>
                <a:spcPts val="0"/>
              </a:spcBef>
              <a:buSzPct val="100000"/>
              <a:buChar char="❏"/>
            </a:pPr>
            <a:r>
              <a:rPr lang="en" sz="1400"/>
              <a:t>Two-track system reinforces our parallel processing vision and thinking and memory may seem like one thing happening no it's not but two separating info into different components to process separate and at the same time.</a:t>
            </a:r>
          </a:p>
        </p:txBody>
      </p:sp>
      <p:pic>
        <p:nvPicPr>
          <p:cNvPr id="76" name="Shape 76"/>
          <p:cNvPicPr preferRelativeResize="0"/>
          <p:nvPr/>
        </p:nvPicPr>
        <p:blipFill>
          <a:blip r:embed="rId3">
            <a:alphaModFix/>
          </a:blip>
          <a:stretch>
            <a:fillRect/>
          </a:stretch>
        </p:blipFill>
        <p:spPr>
          <a:xfrm>
            <a:off x="4453350" y="3785000"/>
            <a:ext cx="4690649" cy="1462750"/>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0" name="Shape 80"/>
        <p:cNvGrpSpPr/>
        <p:nvPr/>
      </p:nvGrpSpPr>
      <p:grpSpPr>
        <a:xfrm>
          <a:off x="0" y="0"/>
          <a:ext cx="0" cy="0"/>
          <a:chOff x="0" y="0"/>
          <a:chExt cx="0" cy="0"/>
        </a:xfrm>
      </p:grpSpPr>
      <p:sp>
        <p:nvSpPr>
          <p:cNvPr id="81" name="Shape 81"/>
          <p:cNvSpPr txBox="1"/>
          <p:nvPr>
            <p:ph type="title"/>
          </p:nvPr>
        </p:nvSpPr>
        <p:spPr>
          <a:xfrm>
            <a:off x="311700" y="445025"/>
            <a:ext cx="8520599" cy="572699"/>
          </a:xfrm>
          <a:prstGeom prst="rect">
            <a:avLst/>
          </a:prstGeom>
        </p:spPr>
        <p:txBody>
          <a:bodyPr anchorCtr="0" anchor="t" bIns="91425" lIns="91425" rIns="91425" tIns="91425">
            <a:noAutofit/>
          </a:bodyPr>
          <a:lstStyle/>
          <a:p>
            <a:pPr lvl="0">
              <a:spcBef>
                <a:spcPts val="0"/>
              </a:spcBef>
              <a:buNone/>
            </a:pPr>
            <a:r>
              <a:rPr lang="en"/>
              <a:t>Explicit Memory (Declarative/Conscious Recall)</a:t>
            </a:r>
          </a:p>
        </p:txBody>
      </p:sp>
      <p:pic>
        <p:nvPicPr>
          <p:cNvPr id="82" name="Shape 82"/>
          <p:cNvPicPr preferRelativeResize="0"/>
          <p:nvPr/>
        </p:nvPicPr>
        <p:blipFill>
          <a:blip r:embed="rId3">
            <a:alphaModFix/>
          </a:blip>
          <a:stretch>
            <a:fillRect/>
          </a:stretch>
        </p:blipFill>
        <p:spPr>
          <a:xfrm>
            <a:off x="6976292" y="2164675"/>
            <a:ext cx="1856006" cy="1392000"/>
          </a:xfrm>
          <a:prstGeom prst="rect">
            <a:avLst/>
          </a:prstGeom>
          <a:noFill/>
          <a:ln>
            <a:noFill/>
          </a:ln>
        </p:spPr>
      </p:pic>
      <p:sp>
        <p:nvSpPr>
          <p:cNvPr id="83" name="Shape 83"/>
          <p:cNvSpPr txBox="1"/>
          <p:nvPr>
            <p:ph idx="1" type="body"/>
          </p:nvPr>
        </p:nvSpPr>
        <p:spPr>
          <a:xfrm>
            <a:off x="311700" y="1152475"/>
            <a:ext cx="8660099" cy="3416400"/>
          </a:xfrm>
          <a:prstGeom prst="rect">
            <a:avLst/>
          </a:prstGeom>
        </p:spPr>
        <p:txBody>
          <a:bodyPr anchorCtr="0" anchor="t" bIns="91425" lIns="91425" rIns="91425" tIns="91425">
            <a:noAutofit/>
          </a:bodyPr>
          <a:lstStyle/>
          <a:p>
            <a:pPr indent="-228600" lvl="0" marL="457200" rtl="0">
              <a:spcBef>
                <a:spcPts val="0"/>
              </a:spcBef>
            </a:pPr>
            <a:r>
              <a:rPr lang="en"/>
              <a:t>Definition:knowing and being able to declare that you know</a:t>
            </a:r>
          </a:p>
          <a:p>
            <a:pPr indent="-228600" lvl="0" marL="457200" rtl="0">
              <a:spcBef>
                <a:spcPts val="0"/>
              </a:spcBef>
            </a:pPr>
            <a:r>
              <a:rPr lang="en"/>
              <a:t>For example, you know that you know how to tie your shoes. This is an explicit memory, whereas the actual knowledge of how to tie it is implicit.</a:t>
            </a:r>
          </a:p>
          <a:p>
            <a:pPr indent="-228600" lvl="0" marL="457200" rtl="0">
              <a:spcBef>
                <a:spcPts val="0"/>
              </a:spcBef>
            </a:pPr>
            <a:r>
              <a:rPr lang="en"/>
              <a:t>Explicit memories are stored in the hippocampus.</a:t>
            </a:r>
          </a:p>
          <a:p>
            <a:pPr indent="-228600" lvl="0" marL="457200" rtl="0">
              <a:spcBef>
                <a:spcPts val="0"/>
              </a:spcBef>
            </a:pPr>
            <a:r>
              <a:rPr lang="en"/>
              <a:t>Left hippocampus:verbal </a:t>
            </a:r>
          </a:p>
          <a:p>
            <a:pPr indent="-228600" lvl="0" marL="457200" rtl="0">
              <a:spcBef>
                <a:spcPts val="0"/>
              </a:spcBef>
            </a:pPr>
            <a:r>
              <a:rPr lang="en"/>
              <a:t>Right hippocampus:visual</a:t>
            </a:r>
          </a:p>
          <a:p>
            <a:pPr indent="-228600" lvl="0" marL="457200" rtl="0">
              <a:spcBef>
                <a:spcPts val="0"/>
              </a:spcBef>
            </a:pPr>
            <a:r>
              <a:rPr lang="en"/>
              <a:t>Rear area:spatial</a:t>
            </a:r>
          </a:p>
          <a:p>
            <a:pPr indent="-228600" lvl="0" marL="457200" rtl="0">
              <a:spcBef>
                <a:spcPts val="0"/>
              </a:spcBef>
            </a:pPr>
            <a:r>
              <a:rPr lang="en"/>
              <a:t>One can learn without having explicit memories of the event.</a:t>
            </a:r>
          </a:p>
          <a:p>
            <a:pPr indent="-228600" lvl="0" marL="457200">
              <a:spcBef>
                <a:spcPts val="0"/>
              </a:spcBef>
            </a:pPr>
            <a:r>
              <a:rPr lang="en"/>
              <a:t>Infantile amnesia: Later in life, we retain the implicit memories (skills) we learned as babies but not the explicit (actual memories) of the first three years.</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